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76" r:id="rId3"/>
    <p:sldId id="277" r:id="rId4"/>
    <p:sldId id="278" r:id="rId5"/>
    <p:sldId id="279" r:id="rId6"/>
    <p:sldId id="280" r:id="rId7"/>
    <p:sldId id="281" r:id="rId8"/>
    <p:sldId id="282" r:id="rId9"/>
    <p:sldId id="283" r:id="rId10"/>
    <p:sldId id="287" r:id="rId11"/>
    <p:sldId id="284" r:id="rId12"/>
    <p:sldId id="285" r:id="rId13"/>
    <p:sldId id="269" r:id="rId14"/>
    <p:sldId id="270" r:id="rId15"/>
    <p:sldId id="271" r:id="rId16"/>
    <p:sldId id="272" r:id="rId17"/>
    <p:sldId id="273" r:id="rId18"/>
    <p:sldId id="274" r:id="rId19"/>
    <p:sldId id="275" r:id="rId20"/>
    <p:sldId id="257" r:id="rId21"/>
    <p:sldId id="258" r:id="rId22"/>
    <p:sldId id="259" r:id="rId23"/>
    <p:sldId id="260" r:id="rId24"/>
    <p:sldId id="256" r:id="rId25"/>
    <p:sldId id="262" r:id="rId26"/>
    <p:sldId id="261" r:id="rId27"/>
    <p:sldId id="263" r:id="rId28"/>
    <p:sldId id="264" r:id="rId29"/>
    <p:sldId id="267" r:id="rId30"/>
    <p:sldId id="268" r:id="rId31"/>
    <p:sldId id="265" r:id="rId32"/>
    <p:sldId id="266" r:id="rId3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632" y="-1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09E16E8-C0F5-4ADE-B649-BD6DA33DD5DC}" type="datetimeFigureOut">
              <a:rPr lang="it-IT" smtClean="0"/>
              <a:pPr/>
              <a:t>15/10/14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41AF2F7-8694-46A7-9B2B-EA22C7679EA1}" type="slidenum">
              <a:rPr lang="it-IT" smtClean="0"/>
              <a:pPr/>
              <a:t>‹n.›</a:t>
            </a:fld>
            <a:endParaRPr lang="it-IT"/>
          </a:p>
        </p:txBody>
      </p:sp>
    </p:spTree>
    <p:extLst>
      <p:ext uri="{BB962C8B-B14F-4D97-AF65-F5344CB8AC3E}">
        <p14:creationId xmlns:p14="http://schemas.microsoft.com/office/powerpoint/2010/main" val="2303521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09E16E8-C0F5-4ADE-B649-BD6DA33DD5DC}" type="datetimeFigureOut">
              <a:rPr lang="it-IT" smtClean="0"/>
              <a:pPr/>
              <a:t>15/10/14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41AF2F7-8694-46A7-9B2B-EA22C7679EA1}" type="slidenum">
              <a:rPr lang="it-IT" smtClean="0"/>
              <a:pPr/>
              <a:t>‹n.›</a:t>
            </a:fld>
            <a:endParaRPr lang="it-IT"/>
          </a:p>
        </p:txBody>
      </p:sp>
    </p:spTree>
    <p:extLst>
      <p:ext uri="{BB962C8B-B14F-4D97-AF65-F5344CB8AC3E}">
        <p14:creationId xmlns:p14="http://schemas.microsoft.com/office/powerpoint/2010/main" val="200081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09E16E8-C0F5-4ADE-B649-BD6DA33DD5DC}" type="datetimeFigureOut">
              <a:rPr lang="it-IT" smtClean="0"/>
              <a:pPr/>
              <a:t>15/10/14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41AF2F7-8694-46A7-9B2B-EA22C7679EA1}" type="slidenum">
              <a:rPr lang="it-IT" smtClean="0"/>
              <a:pPr/>
              <a:t>‹n.›</a:t>
            </a:fld>
            <a:endParaRPr lang="it-IT"/>
          </a:p>
        </p:txBody>
      </p:sp>
    </p:spTree>
    <p:extLst>
      <p:ext uri="{BB962C8B-B14F-4D97-AF65-F5344CB8AC3E}">
        <p14:creationId xmlns:p14="http://schemas.microsoft.com/office/powerpoint/2010/main" val="1367995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09E16E8-C0F5-4ADE-B649-BD6DA33DD5DC}" type="datetimeFigureOut">
              <a:rPr lang="it-IT" smtClean="0"/>
              <a:pPr/>
              <a:t>15/10/14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41AF2F7-8694-46A7-9B2B-EA22C7679EA1}" type="slidenum">
              <a:rPr lang="it-IT" smtClean="0"/>
              <a:pPr/>
              <a:t>‹n.›</a:t>
            </a:fld>
            <a:endParaRPr lang="it-IT"/>
          </a:p>
        </p:txBody>
      </p:sp>
    </p:spTree>
    <p:extLst>
      <p:ext uri="{BB962C8B-B14F-4D97-AF65-F5344CB8AC3E}">
        <p14:creationId xmlns:p14="http://schemas.microsoft.com/office/powerpoint/2010/main" val="2111337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209E16E8-C0F5-4ADE-B649-BD6DA33DD5DC}" type="datetimeFigureOut">
              <a:rPr lang="it-IT" smtClean="0"/>
              <a:pPr/>
              <a:t>15/10/14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41AF2F7-8694-46A7-9B2B-EA22C7679EA1}" type="slidenum">
              <a:rPr lang="it-IT" smtClean="0"/>
              <a:pPr/>
              <a:t>‹n.›</a:t>
            </a:fld>
            <a:endParaRPr lang="it-IT"/>
          </a:p>
        </p:txBody>
      </p:sp>
    </p:spTree>
    <p:extLst>
      <p:ext uri="{BB962C8B-B14F-4D97-AF65-F5344CB8AC3E}">
        <p14:creationId xmlns:p14="http://schemas.microsoft.com/office/powerpoint/2010/main" val="4224962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09E16E8-C0F5-4ADE-B649-BD6DA33DD5DC}" type="datetimeFigureOut">
              <a:rPr lang="it-IT" smtClean="0"/>
              <a:pPr/>
              <a:t>15/10/14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41AF2F7-8694-46A7-9B2B-EA22C7679EA1}" type="slidenum">
              <a:rPr lang="it-IT" smtClean="0"/>
              <a:pPr/>
              <a:t>‹n.›</a:t>
            </a:fld>
            <a:endParaRPr lang="it-IT"/>
          </a:p>
        </p:txBody>
      </p:sp>
    </p:spTree>
    <p:extLst>
      <p:ext uri="{BB962C8B-B14F-4D97-AF65-F5344CB8AC3E}">
        <p14:creationId xmlns:p14="http://schemas.microsoft.com/office/powerpoint/2010/main" val="2537251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09E16E8-C0F5-4ADE-B649-BD6DA33DD5DC}" type="datetimeFigureOut">
              <a:rPr lang="it-IT" smtClean="0"/>
              <a:pPr/>
              <a:t>15/10/14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41AF2F7-8694-46A7-9B2B-EA22C7679EA1}" type="slidenum">
              <a:rPr lang="it-IT" smtClean="0"/>
              <a:pPr/>
              <a:t>‹n.›</a:t>
            </a:fld>
            <a:endParaRPr lang="it-IT"/>
          </a:p>
        </p:txBody>
      </p:sp>
    </p:spTree>
    <p:extLst>
      <p:ext uri="{BB962C8B-B14F-4D97-AF65-F5344CB8AC3E}">
        <p14:creationId xmlns:p14="http://schemas.microsoft.com/office/powerpoint/2010/main" val="13163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09E16E8-C0F5-4ADE-B649-BD6DA33DD5DC}" type="datetimeFigureOut">
              <a:rPr lang="it-IT" smtClean="0"/>
              <a:pPr/>
              <a:t>15/10/14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41AF2F7-8694-46A7-9B2B-EA22C7679EA1}" type="slidenum">
              <a:rPr lang="it-IT" smtClean="0"/>
              <a:pPr/>
              <a:t>‹n.›</a:t>
            </a:fld>
            <a:endParaRPr lang="it-IT"/>
          </a:p>
        </p:txBody>
      </p:sp>
    </p:spTree>
    <p:extLst>
      <p:ext uri="{BB962C8B-B14F-4D97-AF65-F5344CB8AC3E}">
        <p14:creationId xmlns:p14="http://schemas.microsoft.com/office/powerpoint/2010/main" val="3078911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09E16E8-C0F5-4ADE-B649-BD6DA33DD5DC}" type="datetimeFigureOut">
              <a:rPr lang="it-IT" smtClean="0"/>
              <a:pPr/>
              <a:t>15/10/14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41AF2F7-8694-46A7-9B2B-EA22C7679EA1}" type="slidenum">
              <a:rPr lang="it-IT" smtClean="0"/>
              <a:pPr/>
              <a:t>‹n.›</a:t>
            </a:fld>
            <a:endParaRPr lang="it-IT"/>
          </a:p>
        </p:txBody>
      </p:sp>
    </p:spTree>
    <p:extLst>
      <p:ext uri="{BB962C8B-B14F-4D97-AF65-F5344CB8AC3E}">
        <p14:creationId xmlns:p14="http://schemas.microsoft.com/office/powerpoint/2010/main" val="2527551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09E16E8-C0F5-4ADE-B649-BD6DA33DD5DC}" type="datetimeFigureOut">
              <a:rPr lang="it-IT" smtClean="0"/>
              <a:pPr/>
              <a:t>15/10/14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41AF2F7-8694-46A7-9B2B-EA22C7679EA1}" type="slidenum">
              <a:rPr lang="it-IT" smtClean="0"/>
              <a:pPr/>
              <a:t>‹n.›</a:t>
            </a:fld>
            <a:endParaRPr lang="it-IT"/>
          </a:p>
        </p:txBody>
      </p:sp>
    </p:spTree>
    <p:extLst>
      <p:ext uri="{BB962C8B-B14F-4D97-AF65-F5344CB8AC3E}">
        <p14:creationId xmlns:p14="http://schemas.microsoft.com/office/powerpoint/2010/main" val="3736997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09E16E8-C0F5-4ADE-B649-BD6DA33DD5DC}" type="datetimeFigureOut">
              <a:rPr lang="it-IT" smtClean="0"/>
              <a:pPr/>
              <a:t>15/10/14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41AF2F7-8694-46A7-9B2B-EA22C7679EA1}" type="slidenum">
              <a:rPr lang="it-IT" smtClean="0"/>
              <a:pPr/>
              <a:t>‹n.›</a:t>
            </a:fld>
            <a:endParaRPr lang="it-IT"/>
          </a:p>
        </p:txBody>
      </p:sp>
    </p:spTree>
    <p:extLst>
      <p:ext uri="{BB962C8B-B14F-4D97-AF65-F5344CB8AC3E}">
        <p14:creationId xmlns:p14="http://schemas.microsoft.com/office/powerpoint/2010/main" val="3526866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E16E8-C0F5-4ADE-B649-BD6DA33DD5DC}" type="datetimeFigureOut">
              <a:rPr lang="it-IT" smtClean="0"/>
              <a:pPr/>
              <a:t>15/10/14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AF2F7-8694-46A7-9B2B-EA22C7679EA1}" type="slidenum">
              <a:rPr lang="it-IT" smtClean="0"/>
              <a:pPr/>
              <a:t>‹n.›</a:t>
            </a:fld>
            <a:endParaRPr lang="it-IT"/>
          </a:p>
        </p:txBody>
      </p:sp>
    </p:spTree>
    <p:extLst>
      <p:ext uri="{BB962C8B-B14F-4D97-AF65-F5344CB8AC3E}">
        <p14:creationId xmlns:p14="http://schemas.microsoft.com/office/powerpoint/2010/main" val="3215801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docid=_8tmQZ2t-bn8nM&amp;tbnid=wgUU_DZUfHad2M:&amp;ved=0CAUQjRw&amp;url=http://www.06blog.it/post/11048/inaugurato-finalmente-il-ponte-della-musica-di-roma&amp;ei=uI-GU8bANcPG0QX4s4CAAQ&amp;psig=AFQjCNHlwGM2x_akEqfs8WZIpNf_7qSm-g&amp;ust=1401413765739221" TargetMode="External"/><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archiportale.com/progetti/rem-koolhaas/roma/centro-di-aggregazione-giovanile-ex-mercati-generali_416.html" TargetMode="External"/><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i="1">
                <a:solidFill>
                  <a:schemeClr val="tx1"/>
                </a:solidFill>
                <a:latin typeface="Times New Roman" charset="0"/>
              </a:rPr>
              <a:t>Una nuova geografia planetaria e l’eccezione europea</a:t>
            </a:r>
            <a:endParaRPr lang="it-IT">
              <a:latin typeface="Times New Roman" charset="0"/>
            </a:endParaRPr>
          </a:p>
        </p:txBody>
      </p:sp>
      <p:sp>
        <p:nvSpPr>
          <p:cNvPr id="22531" name="Segnaposto contenuto 2"/>
          <p:cNvSpPr>
            <a:spLocks noGrp="1"/>
          </p:cNvSpPr>
          <p:nvPr>
            <p:ph idx="1"/>
          </p:nvPr>
        </p:nvSpPr>
        <p:spPr/>
        <p:txBody>
          <a:bodyPr/>
          <a:lstStyle/>
          <a:p>
            <a:pPr marL="0" indent="0">
              <a:buNone/>
            </a:pPr>
            <a:r>
              <a:rPr lang="it-IT" sz="2500">
                <a:latin typeface="Times New Roman" charset="0"/>
              </a:rPr>
              <a:t>Negli anni Cinquanta le città con un milione di abitanti o più erano meno di una ventina; oggi sono circa 500. Questo incipit è spesso ripreso da editorialisti, studiosi e policy-makers per i motivi più diversi. Nonostante che difendere la convivenza urbana possa essere un fatto meritorio, va però osservato che la città è già da tempo un fatto planetario; e che il modo di vita urbano è dominante già da un secolo. L’Europa non ha la stessa rete di città, al contrario la sua specificità è di avere poche megalopoli, e tante città piccole e vivaci. Lo stesso, a maggior ragione, vale per l’Italia. Siamo dunque un’eccezione, ma fino a quando?</a:t>
            </a:r>
          </a:p>
        </p:txBody>
      </p:sp>
    </p:spTree>
    <p:extLst>
      <p:ext uri="{BB962C8B-B14F-4D97-AF65-F5344CB8AC3E}">
        <p14:creationId xmlns:p14="http://schemas.microsoft.com/office/powerpoint/2010/main" val="21498069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hangingPunct="1">
              <a:defRPr/>
            </a:pPr>
            <a:r>
              <a:rPr lang="it-IT" dirty="0" smtClean="0">
                <a:solidFill>
                  <a:schemeClr val="accent4"/>
                </a:solidFill>
                <a:latin typeface="Georgia" pitchFamily="18" charset="0"/>
                <a:ea typeface="ＭＳ Ｐゴシック" pitchFamily="-48" charset="-128"/>
              </a:rPr>
              <a:t>Ulteriore avvertenza</a:t>
            </a:r>
            <a:endParaRPr lang="it-IT" dirty="0">
              <a:solidFill>
                <a:schemeClr val="accent4"/>
              </a:solidFill>
              <a:latin typeface="Georgia" pitchFamily="18" charset="0"/>
              <a:ea typeface="ＭＳ Ｐゴシック" pitchFamily="-48" charset="-128"/>
            </a:endParaRPr>
          </a:p>
        </p:txBody>
      </p:sp>
      <p:sp>
        <p:nvSpPr>
          <p:cNvPr id="3" name="Segnaposto contenuto 2"/>
          <p:cNvSpPr>
            <a:spLocks noGrp="1"/>
          </p:cNvSpPr>
          <p:nvPr>
            <p:ph idx="1"/>
          </p:nvPr>
        </p:nvSpPr>
        <p:spPr/>
        <p:txBody>
          <a:bodyPr/>
          <a:lstStyle/>
          <a:p>
            <a:pPr eaLnBrk="1" hangingPunct="1">
              <a:buFont typeface="Wingdings" charset="0"/>
              <a:buChar char=""/>
            </a:pPr>
            <a:r>
              <a:rPr lang="it-IT" sz="2800">
                <a:solidFill>
                  <a:srgbClr val="000000"/>
                </a:solidFill>
                <a:latin typeface="Georgia" charset="0"/>
                <a:ea typeface="MS PGothic" charset="0"/>
                <a:cs typeface="MS PGothic" charset="0"/>
              </a:rPr>
              <a:t>Economia e geografia urbana coincidono</a:t>
            </a:r>
          </a:p>
          <a:p>
            <a:pPr eaLnBrk="1" hangingPunct="1">
              <a:buFont typeface="Wingdings" charset="0"/>
              <a:buChar char=""/>
            </a:pPr>
            <a:r>
              <a:rPr lang="it-IT" sz="2800">
                <a:solidFill>
                  <a:srgbClr val="000000"/>
                </a:solidFill>
                <a:latin typeface="Georgia" charset="0"/>
                <a:ea typeface="MS PGothic" charset="0"/>
                <a:cs typeface="MS PGothic" charset="0"/>
              </a:rPr>
              <a:t>Le politiche europee insistono sulla città</a:t>
            </a:r>
          </a:p>
          <a:p>
            <a:pPr eaLnBrk="1" hangingPunct="1">
              <a:buFont typeface="Wingdings" charset="0"/>
              <a:buChar char=""/>
            </a:pPr>
            <a:r>
              <a:rPr lang="it-IT" sz="2800">
                <a:solidFill>
                  <a:srgbClr val="000000"/>
                </a:solidFill>
                <a:latin typeface="Georgia" charset="0"/>
                <a:ea typeface="MS PGothic" charset="0"/>
                <a:cs typeface="MS PGothic" charset="0"/>
              </a:rPr>
              <a:t>Le città concentrano i fattori innovativi</a:t>
            </a:r>
          </a:p>
          <a:p>
            <a:pPr eaLnBrk="1" hangingPunct="1">
              <a:buFont typeface="Wingdings" charset="0"/>
              <a:buChar char=""/>
            </a:pPr>
            <a:r>
              <a:rPr lang="it-IT" sz="2800">
                <a:solidFill>
                  <a:srgbClr val="000000"/>
                </a:solidFill>
                <a:latin typeface="Georgia" charset="0"/>
                <a:ea typeface="MS PGothic" charset="0"/>
                <a:cs typeface="MS PGothic" charset="0"/>
              </a:rPr>
              <a:t>Si sviluppa un’altra grande retorica: la città dei talenti</a:t>
            </a:r>
          </a:p>
          <a:p>
            <a:pPr eaLnBrk="1" hangingPunct="1">
              <a:buFont typeface="Wingdings" charset="0"/>
              <a:buChar char=""/>
            </a:pPr>
            <a:r>
              <a:rPr lang="it-IT" sz="2800">
                <a:solidFill>
                  <a:srgbClr val="000000"/>
                </a:solidFill>
                <a:latin typeface="Georgia" charset="0"/>
                <a:ea typeface="MS PGothic" charset="0"/>
                <a:cs typeface="MS PGothic" charset="0"/>
              </a:rPr>
              <a:t>La UE investe le città del compito di risanare l’economia</a:t>
            </a:r>
          </a:p>
          <a:p>
            <a:pPr eaLnBrk="1" hangingPunct="1">
              <a:buFont typeface="Wingdings" charset="0"/>
              <a:buChar char=""/>
            </a:pPr>
            <a:endParaRPr lang="it-IT">
              <a:solidFill>
                <a:srgbClr val="000000"/>
              </a:solidFill>
              <a:latin typeface="Georgia" charset="0"/>
              <a:ea typeface="MS PGothic" charset="0"/>
              <a:cs typeface="MS PGothic" charset="0"/>
            </a:endParaRPr>
          </a:p>
        </p:txBody>
      </p:sp>
    </p:spTree>
    <p:extLst>
      <p:ext uri="{BB962C8B-B14F-4D97-AF65-F5344CB8AC3E}">
        <p14:creationId xmlns:p14="http://schemas.microsoft.com/office/powerpoint/2010/main" val="40852787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i="1" dirty="0" smtClean="0">
                <a:solidFill>
                  <a:schemeClr val="tx1"/>
                </a:solidFill>
                <a:latin typeface="+mn-lt"/>
                <a:ea typeface="+mn-ea"/>
                <a:cs typeface="+mn-cs"/>
              </a:rPr>
              <a:t>Smart, ma non troppo.</a:t>
            </a:r>
            <a:r>
              <a:rPr lang="it-IT" dirty="0" smtClean="0">
                <a:solidFill>
                  <a:schemeClr val="tx1"/>
                </a:solidFill>
                <a:latin typeface="+mn-lt"/>
                <a:ea typeface="+mn-ea"/>
                <a:cs typeface="+mn-cs"/>
              </a:rPr>
              <a:t> </a:t>
            </a:r>
            <a:endParaRPr lang="it-IT" dirty="0">
              <a:ea typeface="+mj-ea"/>
            </a:endParaRPr>
          </a:p>
        </p:txBody>
      </p:sp>
      <p:sp>
        <p:nvSpPr>
          <p:cNvPr id="3" name="Segnaposto contenuto 2"/>
          <p:cNvSpPr>
            <a:spLocks noGrp="1"/>
          </p:cNvSpPr>
          <p:nvPr>
            <p:ph idx="1"/>
          </p:nvPr>
        </p:nvSpPr>
        <p:spPr>
          <a:xfrm>
            <a:off x="294323" y="1678782"/>
            <a:ext cx="8555355" cy="4417695"/>
          </a:xfrm>
        </p:spPr>
        <p:txBody>
          <a:bodyPr>
            <a:normAutofit fontScale="92500"/>
          </a:bodyPr>
          <a:lstStyle/>
          <a:p>
            <a:pPr marL="0" indent="0">
              <a:buNone/>
            </a:pPr>
            <a:r>
              <a:rPr lang="it-IT" sz="2500">
                <a:latin typeface="Times New Roman" charset="0"/>
              </a:rPr>
              <a:t>Alle radice della agenda urbana europea sta la convinzione che l’innovazione tecnologica può cambiare la natura della economia del continente e far ripartire i sistemi produttivi. L’agenda è dunque agenda di innovazione. Ma anche urbana. Infatti, una lunga e complessa riflessione ha portato sul finire dello scorso secolo ad evidenziare il ruolo delle componenti culturali e immateriali della produzione e del consumo nel sistema capitalistico. Questa riflessione ha investito direttamente le città sottolineando gli aspetti simbolici dell’economia urbana. Ma città innovative non vuole dire necessariamente tecnologia dappertutto, né tantomeno terziario. In particolare, è stato fatto notare che l’economia creativa non possa essere sopravvalutata rispetto alle forme tradizionali di produzione e scambio.</a:t>
            </a:r>
          </a:p>
          <a:p>
            <a:pPr marL="0" indent="0"/>
            <a:endParaRPr lang="it-IT">
              <a:latin typeface="Times New Roman" charset="0"/>
            </a:endParaRPr>
          </a:p>
        </p:txBody>
      </p:sp>
    </p:spTree>
    <p:extLst>
      <p:ext uri="{BB962C8B-B14F-4D97-AF65-F5344CB8AC3E}">
        <p14:creationId xmlns:p14="http://schemas.microsoft.com/office/powerpoint/2010/main" val="266375789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i="1" dirty="0" smtClean="0">
                <a:solidFill>
                  <a:schemeClr val="tx1"/>
                </a:solidFill>
                <a:latin typeface="+mn-lt"/>
                <a:ea typeface="+mn-ea"/>
                <a:cs typeface="+mn-cs"/>
              </a:rPr>
              <a:t>La scena urbana creativa.</a:t>
            </a:r>
            <a:r>
              <a:rPr lang="it-IT" dirty="0" smtClean="0">
                <a:solidFill>
                  <a:schemeClr val="tx1"/>
                </a:solidFill>
                <a:latin typeface="+mn-lt"/>
                <a:ea typeface="+mn-ea"/>
                <a:cs typeface="+mn-cs"/>
              </a:rPr>
              <a:t> </a:t>
            </a:r>
            <a:endParaRPr lang="it-IT" dirty="0">
              <a:ea typeface="+mj-ea"/>
            </a:endParaRPr>
          </a:p>
        </p:txBody>
      </p:sp>
      <p:sp>
        <p:nvSpPr>
          <p:cNvPr id="63491" name="Segnaposto contenuto 2"/>
          <p:cNvSpPr>
            <a:spLocks noGrp="1"/>
          </p:cNvSpPr>
          <p:nvPr>
            <p:ph idx="1"/>
          </p:nvPr>
        </p:nvSpPr>
        <p:spPr/>
        <p:txBody>
          <a:bodyPr>
            <a:normAutofit fontScale="92500" lnSpcReduction="10000"/>
          </a:bodyPr>
          <a:lstStyle/>
          <a:p>
            <a:r>
              <a:rPr lang="it-IT">
                <a:latin typeface="Times New Roman" charset="0"/>
              </a:rPr>
              <a:t>La crisi recente ha però messo in luce alcuni aspetti critici di questo ciclo di ragionamenti. La cosiddetta economia creativa non può distribuire benefici in modo eguali a tutti; e la crisi colpisce più le parti deboli e non garantite della società e, in modo vistoso, le città e i giovani. Provare a pensare in un altro modo invita a riflettere sui luoghi. I lunghi di incontro e di produzione della cultura. E forse su questi si può incardinare un’agenda più inclusiva</a:t>
            </a:r>
          </a:p>
          <a:p>
            <a:endParaRPr lang="it-IT">
              <a:latin typeface="Times New Roman" charset="0"/>
            </a:endParaRPr>
          </a:p>
        </p:txBody>
      </p:sp>
    </p:spTree>
    <p:extLst>
      <p:ext uri="{BB962C8B-B14F-4D97-AF65-F5344CB8AC3E}">
        <p14:creationId xmlns:p14="http://schemas.microsoft.com/office/powerpoint/2010/main" val="37719402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i="1" dirty="0" smtClean="0"/>
              <a:t>Flussi dall’Italia </a:t>
            </a:r>
            <a:br>
              <a:rPr lang="it-IT" b="1" i="1" dirty="0" smtClean="0"/>
            </a:br>
            <a:endParaRPr lang="it-IT" dirty="0"/>
          </a:p>
        </p:txBody>
      </p:sp>
      <p:sp>
        <p:nvSpPr>
          <p:cNvPr id="3" name="Segnaposto contenuto 2"/>
          <p:cNvSpPr>
            <a:spLocks noGrp="1"/>
          </p:cNvSpPr>
          <p:nvPr>
            <p:ph idx="1"/>
          </p:nvPr>
        </p:nvSpPr>
        <p:spPr/>
        <p:txBody>
          <a:bodyPr/>
          <a:lstStyle/>
          <a:p>
            <a:endParaRPr lang="it-IT" sz="2000" dirty="0" smtClean="0"/>
          </a:p>
          <a:p>
            <a:r>
              <a:rPr lang="it-IT" dirty="0" smtClean="0"/>
              <a:t>Iscrizioni dall’estero 2000-2010: 404.952</a:t>
            </a:r>
          </a:p>
          <a:p>
            <a:r>
              <a:rPr lang="it-IT" dirty="0" smtClean="0"/>
              <a:t>Cancellazioni per l’estero 2000-2010: 450.161</a:t>
            </a:r>
          </a:p>
          <a:p>
            <a:endParaRPr lang="it-IT" dirty="0" smtClean="0"/>
          </a:p>
          <a:p>
            <a:r>
              <a:rPr lang="it-IT" dirty="0" smtClean="0"/>
              <a:t>Iscrizioni dall’estero 2010: 28.192</a:t>
            </a:r>
          </a:p>
          <a:p>
            <a:r>
              <a:rPr lang="it-IT" dirty="0" smtClean="0"/>
              <a:t>Cancellazioni per l’estero 2010: 39.545</a:t>
            </a:r>
          </a:p>
          <a:p>
            <a:endParaRPr lang="it-IT"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Italiani trasferiti all’estero</a:t>
            </a:r>
            <a:endParaRPr lang="it-IT" dirty="0"/>
          </a:p>
        </p:txBody>
      </p:sp>
      <p:sp>
        <p:nvSpPr>
          <p:cNvPr id="3" name="Segnaposto contenuto 2"/>
          <p:cNvSpPr>
            <a:spLocks noGrp="1"/>
          </p:cNvSpPr>
          <p:nvPr>
            <p:ph idx="1"/>
          </p:nvPr>
        </p:nvSpPr>
        <p:spPr>
          <a:xfrm>
            <a:off x="457200" y="1600200"/>
            <a:ext cx="8579296" cy="4525963"/>
          </a:xfrm>
        </p:spPr>
        <p:txBody>
          <a:bodyPr>
            <a:normAutofit lnSpcReduction="10000"/>
          </a:bodyPr>
          <a:lstStyle/>
          <a:p>
            <a:r>
              <a:rPr lang="it-IT" dirty="0" smtClean="0"/>
              <a:t>2013:   94.126   +  16% </a:t>
            </a:r>
          </a:p>
          <a:p>
            <a:r>
              <a:rPr lang="it-IT" dirty="0" smtClean="0"/>
              <a:t>2012:   78.941   +  50% </a:t>
            </a:r>
          </a:p>
          <a:p>
            <a:r>
              <a:rPr lang="it-IT" dirty="0" smtClean="0"/>
              <a:t>2011:   52.613    + 33%</a:t>
            </a:r>
          </a:p>
          <a:p>
            <a:r>
              <a:rPr lang="it-IT" dirty="0" smtClean="0"/>
              <a:t>2010:   39.545</a:t>
            </a:r>
          </a:p>
          <a:p>
            <a:endParaRPr lang="it-IT" dirty="0" smtClean="0"/>
          </a:p>
          <a:p>
            <a:r>
              <a:rPr lang="it-IT" dirty="0" smtClean="0"/>
              <a:t>(fonte Aire, </a:t>
            </a:r>
            <a:r>
              <a:rPr lang="it-IT" dirty="0" err="1" smtClean="0"/>
              <a:t>Migrantes</a:t>
            </a:r>
            <a:r>
              <a:rPr lang="it-IT" dirty="0" smtClean="0"/>
              <a:t>) </a:t>
            </a:r>
          </a:p>
          <a:p>
            <a:r>
              <a:rPr lang="it-IT" dirty="0" smtClean="0"/>
              <a:t>Classe d’età più numerosa 18-34 anni: 26,8%</a:t>
            </a:r>
          </a:p>
          <a:p>
            <a:r>
              <a:rPr lang="it-IT" dirty="0" smtClean="0"/>
              <a:t>nuovi iscritti 14: UK: 12.933; Germania: 11.731</a:t>
            </a:r>
            <a:endParaRPr lang="it-IT"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097" name="Picture 1"/>
          <p:cNvPicPr>
            <a:picLocks noChangeAspect="1" noChangeArrowheads="1"/>
          </p:cNvPicPr>
          <p:nvPr/>
        </p:nvPicPr>
        <p:blipFill>
          <a:blip r:embed="rId2" cstate="print"/>
          <a:srcRect/>
          <a:stretch>
            <a:fillRect/>
          </a:stretch>
        </p:blipFill>
        <p:spPr bwMode="auto">
          <a:xfrm>
            <a:off x="107504" y="0"/>
            <a:ext cx="8976021" cy="6858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smtClean="0"/>
              <a:t>http://www.youtube.com/</a:t>
            </a:r>
            <a:r>
              <a:rPr lang="it-IT" dirty="0" err="1" smtClean="0"/>
              <a:t>watch</a:t>
            </a:r>
            <a:r>
              <a:rPr lang="it-IT" dirty="0" smtClean="0"/>
              <a:t>?v=pSnPa1mWgK0</a:t>
            </a:r>
            <a:endParaRPr lang="it-IT" dirty="0"/>
          </a:p>
        </p:txBody>
      </p:sp>
      <p:pic>
        <p:nvPicPr>
          <p:cNvPr id="2049" name="Picture 1"/>
          <p:cNvPicPr>
            <a:picLocks noChangeAspect="1" noChangeArrowheads="1"/>
          </p:cNvPicPr>
          <p:nvPr/>
        </p:nvPicPr>
        <p:blipFill>
          <a:blip r:embed="rId2" cstate="print"/>
          <a:srcRect/>
          <a:stretch>
            <a:fillRect/>
          </a:stretch>
        </p:blipFill>
        <p:spPr bwMode="auto">
          <a:xfrm>
            <a:off x="24582" y="-18116"/>
            <a:ext cx="8939906" cy="69035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Variazioni tra 2002 e 2013</a:t>
            </a:r>
            <a:endParaRPr lang="it-IT" dirty="0"/>
          </a:p>
        </p:txBody>
      </p:sp>
      <p:graphicFrame>
        <p:nvGraphicFramePr>
          <p:cNvPr id="4" name="Segnaposto contenuto 3"/>
          <p:cNvGraphicFramePr>
            <a:graphicFrameLocks noGrp="1"/>
          </p:cNvGraphicFramePr>
          <p:nvPr>
            <p:ph idx="1"/>
          </p:nvPr>
        </p:nvGraphicFramePr>
        <p:xfrm>
          <a:off x="611560" y="1412776"/>
          <a:ext cx="7992887" cy="5143228"/>
        </p:xfrm>
        <a:graphic>
          <a:graphicData uri="http://schemas.openxmlformats.org/drawingml/2006/table">
            <a:tbl>
              <a:tblPr/>
              <a:tblGrid>
                <a:gridCol w="2232248"/>
                <a:gridCol w="2730941"/>
                <a:gridCol w="3029698"/>
              </a:tblGrid>
              <a:tr h="461966">
                <a:tc>
                  <a:txBody>
                    <a:bodyPr/>
                    <a:lstStyle/>
                    <a:p>
                      <a:pPr algn="l" fontAlgn="b"/>
                      <a:r>
                        <a:rPr lang="it-IT" sz="3200" b="0" i="0" u="none" strike="noStrike" dirty="0">
                          <a:solidFill>
                            <a:srgbClr val="000000"/>
                          </a:solidFill>
                          <a:latin typeface="Calibri"/>
                        </a:rPr>
                        <a:t>2002/13</a:t>
                      </a:r>
                    </a:p>
                  </a:txBody>
                  <a:tcPr marL="9525" marR="9525" marT="9525" marB="0" anchor="b">
                    <a:lnL>
                      <a:noFill/>
                    </a:lnL>
                    <a:lnR>
                      <a:noFill/>
                    </a:lnR>
                    <a:lnT>
                      <a:noFill/>
                    </a:lnT>
                    <a:lnB>
                      <a:noFill/>
                    </a:lnB>
                  </a:tcPr>
                </a:tc>
                <a:tc>
                  <a:txBody>
                    <a:bodyPr/>
                    <a:lstStyle/>
                    <a:p>
                      <a:pPr algn="r" fontAlgn="b"/>
                      <a:r>
                        <a:rPr lang="it-IT" sz="3200" b="0" i="0" u="none" strike="noStrike" dirty="0">
                          <a:solidFill>
                            <a:srgbClr val="000000"/>
                          </a:solidFill>
                          <a:latin typeface="Calibri"/>
                        </a:rPr>
                        <a:t>Roma</a:t>
                      </a:r>
                    </a:p>
                  </a:txBody>
                  <a:tcPr marL="9525" marR="9525" marT="9525" marB="0" anchor="b">
                    <a:lnL>
                      <a:noFill/>
                    </a:lnL>
                    <a:lnR>
                      <a:noFill/>
                    </a:lnR>
                    <a:lnT>
                      <a:noFill/>
                    </a:lnT>
                    <a:lnB>
                      <a:noFill/>
                    </a:lnB>
                  </a:tcPr>
                </a:tc>
                <a:tc>
                  <a:txBody>
                    <a:bodyPr/>
                    <a:lstStyle/>
                    <a:p>
                      <a:pPr algn="r" fontAlgn="b"/>
                      <a:r>
                        <a:rPr lang="it-IT" sz="3200" b="0" i="0" u="none" strike="noStrike" dirty="0" smtClean="0">
                          <a:solidFill>
                            <a:srgbClr val="000000"/>
                          </a:solidFill>
                          <a:latin typeface="Calibri"/>
                        </a:rPr>
                        <a:t>Resto Provincia</a:t>
                      </a:r>
                      <a:endParaRPr lang="it-IT" sz="3200" b="0" i="0" u="none" strike="noStrike" dirty="0">
                        <a:solidFill>
                          <a:srgbClr val="000000"/>
                        </a:solidFill>
                        <a:latin typeface="Calibri"/>
                      </a:endParaRPr>
                    </a:p>
                  </a:txBody>
                  <a:tcPr marL="9525" marR="9525" marT="9525" marB="0" anchor="b">
                    <a:lnL>
                      <a:noFill/>
                    </a:lnL>
                    <a:lnR>
                      <a:noFill/>
                    </a:lnR>
                    <a:lnT>
                      <a:noFill/>
                    </a:lnT>
                    <a:lnB>
                      <a:noFill/>
                    </a:lnB>
                  </a:tcPr>
                </a:tc>
              </a:tr>
              <a:tr h="461966">
                <a:tc>
                  <a:txBody>
                    <a:bodyPr/>
                    <a:lstStyle/>
                    <a:p>
                      <a:pPr algn="l" fontAlgn="b"/>
                      <a:r>
                        <a:rPr lang="it-IT" sz="3200" b="0" i="0" u="none" strike="noStrike">
                          <a:solidFill>
                            <a:srgbClr val="000000"/>
                          </a:solidFill>
                          <a:latin typeface="Calibri"/>
                        </a:rPr>
                        <a:t>fino a 19</a:t>
                      </a:r>
                    </a:p>
                  </a:txBody>
                  <a:tcPr marL="9525" marR="9525" marT="9525" marB="0" anchor="b">
                    <a:lnL>
                      <a:noFill/>
                    </a:lnL>
                    <a:lnR>
                      <a:noFill/>
                    </a:lnR>
                    <a:lnT>
                      <a:noFill/>
                    </a:lnT>
                    <a:lnB>
                      <a:noFill/>
                    </a:lnB>
                  </a:tcPr>
                </a:tc>
                <a:tc>
                  <a:txBody>
                    <a:bodyPr/>
                    <a:lstStyle/>
                    <a:p>
                      <a:pPr algn="r" fontAlgn="b"/>
                      <a:r>
                        <a:rPr lang="it-IT" sz="3200" b="0" i="0" u="none" strike="noStrike" dirty="0">
                          <a:solidFill>
                            <a:srgbClr val="000000"/>
                          </a:solidFill>
                          <a:latin typeface="Calibri"/>
                        </a:rPr>
                        <a:t>               29.398 </a:t>
                      </a:r>
                    </a:p>
                  </a:txBody>
                  <a:tcPr marL="9525" marR="9525" marT="9525" marB="0" anchor="b">
                    <a:lnL>
                      <a:noFill/>
                    </a:lnL>
                    <a:lnR>
                      <a:noFill/>
                    </a:lnR>
                    <a:lnT>
                      <a:noFill/>
                    </a:lnT>
                    <a:lnB>
                      <a:noFill/>
                    </a:lnB>
                  </a:tcPr>
                </a:tc>
                <a:tc>
                  <a:txBody>
                    <a:bodyPr/>
                    <a:lstStyle/>
                    <a:p>
                      <a:pPr algn="r" fontAlgn="b"/>
                      <a:r>
                        <a:rPr lang="it-IT" sz="3200" b="0" i="0" u="none" strike="noStrike">
                          <a:solidFill>
                            <a:srgbClr val="000000"/>
                          </a:solidFill>
                          <a:latin typeface="Calibri"/>
                        </a:rPr>
                        <a:t>               40.082 </a:t>
                      </a:r>
                    </a:p>
                  </a:txBody>
                  <a:tcPr marL="9525" marR="9525" marT="9525" marB="0" anchor="b">
                    <a:lnL>
                      <a:noFill/>
                    </a:lnL>
                    <a:lnR>
                      <a:noFill/>
                    </a:lnR>
                    <a:lnT>
                      <a:noFill/>
                    </a:lnT>
                    <a:lnB>
                      <a:noFill/>
                    </a:lnB>
                  </a:tcPr>
                </a:tc>
              </a:tr>
              <a:tr h="836159">
                <a:tc>
                  <a:txBody>
                    <a:bodyPr/>
                    <a:lstStyle/>
                    <a:p>
                      <a:pPr algn="l" fontAlgn="b"/>
                      <a:r>
                        <a:rPr lang="it-IT" sz="3200" b="0" i="0" u="none" strike="noStrike" dirty="0">
                          <a:solidFill>
                            <a:srgbClr val="000000"/>
                          </a:solidFill>
                          <a:latin typeface="Calibri"/>
                        </a:rPr>
                        <a:t>da 20 a 39</a:t>
                      </a:r>
                    </a:p>
                  </a:txBody>
                  <a:tcPr marL="9525" marR="9525" marT="9525" marB="0" anchor="b">
                    <a:lnL>
                      <a:noFill/>
                    </a:lnL>
                    <a:lnR>
                      <a:noFill/>
                    </a:lnR>
                    <a:lnT>
                      <a:noFill/>
                    </a:lnT>
                    <a:lnB>
                      <a:noFill/>
                    </a:lnB>
                  </a:tcPr>
                </a:tc>
                <a:tc>
                  <a:txBody>
                    <a:bodyPr/>
                    <a:lstStyle/>
                    <a:p>
                      <a:pPr algn="r" fontAlgn="b"/>
                      <a:r>
                        <a:rPr lang="it-IT" sz="3200" b="0" i="0" u="none" strike="noStrike" dirty="0">
                          <a:solidFill>
                            <a:srgbClr val="FF0000"/>
                          </a:solidFill>
                          <a:latin typeface="Calibri"/>
                        </a:rPr>
                        <a:t>-           147.488 </a:t>
                      </a:r>
                    </a:p>
                  </a:txBody>
                  <a:tcPr marL="9525" marR="9525" marT="9525" marB="0" anchor="b">
                    <a:lnL>
                      <a:noFill/>
                    </a:lnL>
                    <a:lnR>
                      <a:noFill/>
                    </a:lnR>
                    <a:lnT>
                      <a:noFill/>
                    </a:lnT>
                    <a:lnB>
                      <a:noFill/>
                    </a:lnB>
                  </a:tcPr>
                </a:tc>
                <a:tc>
                  <a:txBody>
                    <a:bodyPr/>
                    <a:lstStyle/>
                    <a:p>
                      <a:pPr algn="r" fontAlgn="b"/>
                      <a:r>
                        <a:rPr lang="it-IT" sz="3200" b="0" i="0" u="none" strike="noStrike" dirty="0">
                          <a:solidFill>
                            <a:srgbClr val="FF0000"/>
                          </a:solidFill>
                          <a:latin typeface="Calibri"/>
                        </a:rPr>
                        <a:t>-                1.287 </a:t>
                      </a:r>
                    </a:p>
                  </a:txBody>
                  <a:tcPr marL="9525" marR="9525" marT="9525" marB="0" anchor="b">
                    <a:lnL>
                      <a:noFill/>
                    </a:lnL>
                    <a:lnR>
                      <a:noFill/>
                    </a:lnR>
                    <a:lnT>
                      <a:noFill/>
                    </a:lnT>
                    <a:lnB>
                      <a:noFill/>
                    </a:lnB>
                  </a:tcPr>
                </a:tc>
              </a:tr>
              <a:tr h="836159">
                <a:tc>
                  <a:txBody>
                    <a:bodyPr/>
                    <a:lstStyle/>
                    <a:p>
                      <a:pPr algn="l" fontAlgn="b"/>
                      <a:r>
                        <a:rPr lang="it-IT" sz="3200" b="0" i="0" u="none" strike="noStrike">
                          <a:solidFill>
                            <a:srgbClr val="000000"/>
                          </a:solidFill>
                          <a:latin typeface="Calibri"/>
                        </a:rPr>
                        <a:t>da 40 a 59</a:t>
                      </a:r>
                    </a:p>
                  </a:txBody>
                  <a:tcPr marL="9525" marR="9525" marT="9525" marB="0" anchor="b">
                    <a:lnL>
                      <a:noFill/>
                    </a:lnL>
                    <a:lnR>
                      <a:noFill/>
                    </a:lnR>
                    <a:lnT>
                      <a:noFill/>
                    </a:lnT>
                    <a:lnB>
                      <a:noFill/>
                    </a:lnB>
                  </a:tcPr>
                </a:tc>
                <a:tc>
                  <a:txBody>
                    <a:bodyPr/>
                    <a:lstStyle/>
                    <a:p>
                      <a:pPr algn="r" fontAlgn="b"/>
                      <a:r>
                        <a:rPr lang="it-IT" sz="3200" b="0" i="0" u="none" strike="noStrike">
                          <a:solidFill>
                            <a:srgbClr val="000000"/>
                          </a:solidFill>
                          <a:latin typeface="Calibri"/>
                        </a:rPr>
                        <a:t>             119.886 </a:t>
                      </a:r>
                    </a:p>
                  </a:txBody>
                  <a:tcPr marL="9525" marR="9525" marT="9525" marB="0" anchor="b">
                    <a:lnL>
                      <a:noFill/>
                    </a:lnL>
                    <a:lnR>
                      <a:noFill/>
                    </a:lnR>
                    <a:lnT>
                      <a:noFill/>
                    </a:lnT>
                    <a:lnB>
                      <a:noFill/>
                    </a:lnB>
                  </a:tcPr>
                </a:tc>
                <a:tc>
                  <a:txBody>
                    <a:bodyPr/>
                    <a:lstStyle/>
                    <a:p>
                      <a:pPr algn="r" fontAlgn="b"/>
                      <a:r>
                        <a:rPr lang="it-IT" sz="3200" b="0" i="0" u="none" strike="noStrike" dirty="0">
                          <a:solidFill>
                            <a:srgbClr val="000000"/>
                          </a:solidFill>
                          <a:latin typeface="Calibri"/>
                        </a:rPr>
                        <a:t>             119.037 </a:t>
                      </a:r>
                    </a:p>
                  </a:txBody>
                  <a:tcPr marL="9525" marR="9525" marT="9525" marB="0" anchor="b">
                    <a:lnL>
                      <a:noFill/>
                    </a:lnL>
                    <a:lnR>
                      <a:noFill/>
                    </a:lnR>
                    <a:lnT>
                      <a:noFill/>
                    </a:lnT>
                    <a:lnB>
                      <a:noFill/>
                    </a:lnB>
                  </a:tcPr>
                </a:tc>
              </a:tr>
              <a:tr h="485064">
                <a:tc>
                  <a:txBody>
                    <a:bodyPr/>
                    <a:lstStyle/>
                    <a:p>
                      <a:pPr algn="l" fontAlgn="b"/>
                      <a:r>
                        <a:rPr lang="it-IT" sz="3200" b="0" i="0" u="none" strike="noStrike">
                          <a:solidFill>
                            <a:srgbClr val="000000"/>
                          </a:solidFill>
                          <a:latin typeface="Calibri"/>
                        </a:rPr>
                        <a:t>da 60 a 75</a:t>
                      </a:r>
                    </a:p>
                  </a:txBody>
                  <a:tcPr marL="9525" marR="9525" marT="9525" marB="0" anchor="b">
                    <a:lnL>
                      <a:noFill/>
                    </a:lnL>
                    <a:lnR>
                      <a:noFill/>
                    </a:lnR>
                    <a:lnT>
                      <a:noFill/>
                    </a:lnT>
                    <a:lnB>
                      <a:noFill/>
                    </a:lnB>
                  </a:tcPr>
                </a:tc>
                <a:tc>
                  <a:txBody>
                    <a:bodyPr/>
                    <a:lstStyle/>
                    <a:p>
                      <a:pPr algn="r" fontAlgn="b"/>
                      <a:r>
                        <a:rPr lang="it-IT" sz="3200" b="0" i="0" u="none" strike="noStrike">
                          <a:solidFill>
                            <a:srgbClr val="000000"/>
                          </a:solidFill>
                          <a:latin typeface="Calibri"/>
                        </a:rPr>
                        <a:t>               19.472 </a:t>
                      </a:r>
                    </a:p>
                  </a:txBody>
                  <a:tcPr marL="9525" marR="9525" marT="9525" marB="0" anchor="b">
                    <a:lnL>
                      <a:noFill/>
                    </a:lnL>
                    <a:lnR>
                      <a:noFill/>
                    </a:lnR>
                    <a:lnT>
                      <a:noFill/>
                    </a:lnT>
                    <a:lnB>
                      <a:noFill/>
                    </a:lnB>
                  </a:tcPr>
                </a:tc>
                <a:tc>
                  <a:txBody>
                    <a:bodyPr/>
                    <a:lstStyle/>
                    <a:p>
                      <a:pPr algn="r" fontAlgn="b"/>
                      <a:r>
                        <a:rPr lang="it-IT" sz="3200" b="0" i="0" u="none" strike="noStrike" dirty="0">
                          <a:solidFill>
                            <a:srgbClr val="000000"/>
                          </a:solidFill>
                          <a:latin typeface="Calibri"/>
                        </a:rPr>
                        <a:t>               56.142 </a:t>
                      </a:r>
                    </a:p>
                  </a:txBody>
                  <a:tcPr marL="9525" marR="9525" marT="9525" marB="0" anchor="b">
                    <a:lnL>
                      <a:noFill/>
                    </a:lnL>
                    <a:lnR>
                      <a:noFill/>
                    </a:lnR>
                    <a:lnT>
                      <a:noFill/>
                    </a:lnT>
                    <a:lnB>
                      <a:noFill/>
                    </a:lnB>
                  </a:tcPr>
                </a:tc>
              </a:tr>
              <a:tr h="485064">
                <a:tc>
                  <a:txBody>
                    <a:bodyPr/>
                    <a:lstStyle/>
                    <a:p>
                      <a:pPr algn="l" fontAlgn="b"/>
                      <a:r>
                        <a:rPr lang="it-IT" sz="3200" b="0" i="0" u="none" strike="noStrike">
                          <a:solidFill>
                            <a:srgbClr val="000000"/>
                          </a:solidFill>
                          <a:latin typeface="Calibri"/>
                        </a:rPr>
                        <a:t>oltre 75</a:t>
                      </a:r>
                    </a:p>
                  </a:txBody>
                  <a:tcPr marL="9525" marR="9525" marT="9525" marB="0" anchor="b">
                    <a:lnL>
                      <a:noFill/>
                    </a:lnL>
                    <a:lnR>
                      <a:noFill/>
                    </a:lnR>
                    <a:lnT>
                      <a:noFill/>
                    </a:lnT>
                    <a:lnB>
                      <a:noFill/>
                    </a:lnB>
                  </a:tcPr>
                </a:tc>
                <a:tc>
                  <a:txBody>
                    <a:bodyPr/>
                    <a:lstStyle/>
                    <a:p>
                      <a:pPr algn="r" fontAlgn="b"/>
                      <a:r>
                        <a:rPr lang="it-IT" sz="3200" b="0" i="0" u="none" strike="noStrike">
                          <a:solidFill>
                            <a:srgbClr val="000000"/>
                          </a:solidFill>
                          <a:latin typeface="Calibri"/>
                        </a:rPr>
                        <a:t>               71.714 </a:t>
                      </a:r>
                    </a:p>
                  </a:txBody>
                  <a:tcPr marL="9525" marR="9525" marT="9525" marB="0" anchor="b">
                    <a:lnL>
                      <a:noFill/>
                    </a:lnL>
                    <a:lnR>
                      <a:noFill/>
                    </a:lnR>
                    <a:lnT>
                      <a:noFill/>
                    </a:lnT>
                    <a:lnB>
                      <a:noFill/>
                    </a:lnB>
                  </a:tcPr>
                </a:tc>
                <a:tc>
                  <a:txBody>
                    <a:bodyPr/>
                    <a:lstStyle/>
                    <a:p>
                      <a:pPr algn="r" fontAlgn="b"/>
                      <a:r>
                        <a:rPr lang="it-IT" sz="3200" b="0" i="0" u="none" strike="noStrike" dirty="0">
                          <a:solidFill>
                            <a:srgbClr val="000000"/>
                          </a:solidFill>
                          <a:latin typeface="Calibri"/>
                        </a:rPr>
                        <a:t>               28.461 </a:t>
                      </a:r>
                    </a:p>
                  </a:txBody>
                  <a:tcPr marL="9525" marR="9525" marT="9525" marB="0" anchor="b">
                    <a:lnL>
                      <a:noFill/>
                    </a:lnL>
                    <a:lnR>
                      <a:noFill/>
                    </a:lnR>
                    <a:lnT>
                      <a:noFill/>
                    </a:lnT>
                    <a:lnB>
                      <a:noFill/>
                    </a:lnB>
                  </a:tcPr>
                </a:tc>
              </a:tr>
              <a:tr h="485064">
                <a:tc>
                  <a:txBody>
                    <a:bodyPr/>
                    <a:lstStyle/>
                    <a:p>
                      <a:pPr algn="l" fontAlgn="b"/>
                      <a:r>
                        <a:rPr lang="it-IT" sz="3200" b="0" i="0" u="none" strike="noStrike">
                          <a:solidFill>
                            <a:srgbClr val="000000"/>
                          </a:solidFill>
                          <a:latin typeface="Calibri"/>
                        </a:rPr>
                        <a:t>tot. 2013</a:t>
                      </a:r>
                    </a:p>
                  </a:txBody>
                  <a:tcPr marL="9525" marR="9525" marT="9525" marB="0" anchor="b">
                    <a:lnL>
                      <a:noFill/>
                    </a:lnL>
                    <a:lnR>
                      <a:noFill/>
                    </a:lnR>
                    <a:lnT>
                      <a:noFill/>
                    </a:lnT>
                    <a:lnB>
                      <a:noFill/>
                    </a:lnB>
                  </a:tcPr>
                </a:tc>
                <a:tc>
                  <a:txBody>
                    <a:bodyPr/>
                    <a:lstStyle/>
                    <a:p>
                      <a:pPr algn="r" fontAlgn="b"/>
                      <a:r>
                        <a:rPr lang="it-IT" sz="3200" b="0" i="0" u="none" strike="noStrike">
                          <a:solidFill>
                            <a:srgbClr val="000000"/>
                          </a:solidFill>
                          <a:latin typeface="Calibri"/>
                        </a:rPr>
                        <a:t>         2.638.842 </a:t>
                      </a:r>
                    </a:p>
                  </a:txBody>
                  <a:tcPr marL="9525" marR="9525" marT="9525" marB="0" anchor="b">
                    <a:lnL>
                      <a:noFill/>
                    </a:lnL>
                    <a:lnR>
                      <a:noFill/>
                    </a:lnR>
                    <a:lnT>
                      <a:noFill/>
                    </a:lnT>
                    <a:lnB>
                      <a:noFill/>
                    </a:lnB>
                  </a:tcPr>
                </a:tc>
                <a:tc>
                  <a:txBody>
                    <a:bodyPr/>
                    <a:lstStyle/>
                    <a:p>
                      <a:pPr algn="r" fontAlgn="b"/>
                      <a:r>
                        <a:rPr lang="it-IT" sz="3200" b="0" i="0" u="none" strike="noStrike" dirty="0">
                          <a:solidFill>
                            <a:srgbClr val="000000"/>
                          </a:solidFill>
                          <a:latin typeface="Calibri"/>
                        </a:rPr>
                        <a:t>         1.400.971 </a:t>
                      </a:r>
                    </a:p>
                  </a:txBody>
                  <a:tcPr marL="9525" marR="9525" marT="9525" marB="0" anchor="b">
                    <a:lnL>
                      <a:noFill/>
                    </a:lnL>
                    <a:lnR>
                      <a:noFill/>
                    </a:lnR>
                    <a:lnT>
                      <a:noFill/>
                    </a:lnT>
                    <a:lnB>
                      <a:noFill/>
                    </a:lnB>
                  </a:tcPr>
                </a:tc>
              </a:tr>
              <a:tr h="485064">
                <a:tc>
                  <a:txBody>
                    <a:bodyPr/>
                    <a:lstStyle/>
                    <a:p>
                      <a:pPr algn="l" fontAlgn="b"/>
                      <a:endParaRPr lang="it-IT" sz="3200" b="0" i="0" u="none" strike="noStrike" dirty="0" smtClean="0">
                        <a:solidFill>
                          <a:srgbClr val="000000"/>
                        </a:solidFill>
                        <a:latin typeface="Calibri"/>
                      </a:endParaRPr>
                    </a:p>
                    <a:p>
                      <a:pPr algn="l" fontAlgn="b"/>
                      <a:r>
                        <a:rPr lang="it-IT" sz="3200" b="0" i="0" u="none" strike="noStrike" dirty="0" smtClean="0">
                          <a:solidFill>
                            <a:srgbClr val="000000"/>
                          </a:solidFill>
                          <a:latin typeface="Calibri"/>
                        </a:rPr>
                        <a:t>Var</a:t>
                      </a:r>
                      <a:r>
                        <a:rPr lang="it-IT" sz="3200" b="0" i="0" u="none" strike="noStrike" dirty="0">
                          <a:solidFill>
                            <a:srgbClr val="000000"/>
                          </a:solidFill>
                          <a:latin typeface="Calibri"/>
                        </a:rPr>
                        <a:t>. </a:t>
                      </a:r>
                      <a:r>
                        <a:rPr lang="it-IT" sz="3200" b="0" i="0" u="none" strike="noStrike" dirty="0" smtClean="0">
                          <a:solidFill>
                            <a:srgbClr val="000000"/>
                          </a:solidFill>
                          <a:latin typeface="Calibri"/>
                        </a:rPr>
                        <a:t>% 13-02</a:t>
                      </a:r>
                      <a:endParaRPr lang="it-IT" sz="32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it-IT" sz="3200" b="0" i="0" u="none" strike="noStrike">
                          <a:solidFill>
                            <a:srgbClr val="17375D"/>
                          </a:solidFill>
                          <a:latin typeface="Calibri"/>
                        </a:rPr>
                        <a:t>4%</a:t>
                      </a:r>
                    </a:p>
                  </a:txBody>
                  <a:tcPr marL="9525" marR="9525" marT="9525" marB="0" anchor="b">
                    <a:lnL>
                      <a:noFill/>
                    </a:lnL>
                    <a:lnR>
                      <a:noFill/>
                    </a:lnR>
                    <a:lnT>
                      <a:noFill/>
                    </a:lnT>
                    <a:lnB>
                      <a:noFill/>
                    </a:lnB>
                  </a:tcPr>
                </a:tc>
                <a:tc>
                  <a:txBody>
                    <a:bodyPr/>
                    <a:lstStyle/>
                    <a:p>
                      <a:pPr algn="r" fontAlgn="b"/>
                      <a:r>
                        <a:rPr lang="it-IT" sz="3200" b="0" i="0" u="none" strike="noStrike" dirty="0">
                          <a:solidFill>
                            <a:srgbClr val="17375D"/>
                          </a:solidFill>
                          <a:latin typeface="Calibri"/>
                        </a:rPr>
                        <a:t>21%</a:t>
                      </a:r>
                    </a:p>
                  </a:txBody>
                  <a:tcPr marL="9525" marR="9525" marT="9525" marB="0" anchor="b">
                    <a:lnL>
                      <a:noFill/>
                    </a:lnL>
                    <a:lnR>
                      <a:noFill/>
                    </a:lnR>
                    <a:lnT>
                      <a:noFill/>
                    </a:lnT>
                    <a:lnB>
                      <a:noFill/>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Cervelli in fuga</a:t>
            </a:r>
            <a:endParaRPr lang="it-IT" dirty="0"/>
          </a:p>
        </p:txBody>
      </p:sp>
      <p:sp>
        <p:nvSpPr>
          <p:cNvPr id="3" name="Segnaposto contenuto 2"/>
          <p:cNvSpPr>
            <a:spLocks noGrp="1"/>
          </p:cNvSpPr>
          <p:nvPr>
            <p:ph idx="1"/>
          </p:nvPr>
        </p:nvSpPr>
        <p:spPr/>
        <p:txBody>
          <a:bodyPr>
            <a:normAutofit fontScale="92500" lnSpcReduction="20000"/>
          </a:bodyPr>
          <a:lstStyle/>
          <a:p>
            <a:r>
              <a:rPr lang="it-IT" dirty="0" smtClean="0">
                <a:solidFill>
                  <a:srgbClr val="000000"/>
                </a:solidFill>
              </a:rPr>
              <a:t>La concentrazione più significativa degli italiani si trova nelle università inglesi (2.455); seguono quelle della Scozia (190), del Galles (70) e dell’Irlanda Nord (35). </a:t>
            </a:r>
          </a:p>
          <a:p>
            <a:r>
              <a:rPr lang="it-IT" dirty="0" smtClean="0"/>
              <a:t>Nella capitale britannica lavorano 1.050 accademici italiani, (il 38% degli emigrati dall’Italia al Regno Unito); 5 delle 7 università britanniche più popolari che accolgono accademici italiani, si trovano a Londra (685 persone, 25% del totale ).</a:t>
            </a:r>
          </a:p>
          <a:p>
            <a:r>
              <a:rPr lang="it-IT" dirty="0" smtClean="0"/>
              <a:t>Fonte Rapporto </a:t>
            </a:r>
            <a:r>
              <a:rPr lang="it-IT" dirty="0" err="1" smtClean="0"/>
              <a:t>Migrantes</a:t>
            </a:r>
            <a:r>
              <a:rPr lang="it-IT" dirty="0" smtClean="0"/>
              <a:t> 2011</a:t>
            </a:r>
          </a:p>
          <a:p>
            <a:endParaRPr lang="it-IT" dirty="0" smtClean="0">
              <a:solidFill>
                <a:srgbClr val="000000"/>
              </a:solidFill>
            </a:endParaRPr>
          </a:p>
          <a:p>
            <a:endParaRPr lang="it-IT"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descr="http://www2.dse.unibo.it/zanella/nfa/arrivederci.png"/>
          <p:cNvPicPr>
            <a:picLocks noChangeAspect="1" noChangeArrowheads="1"/>
          </p:cNvPicPr>
          <p:nvPr/>
        </p:nvPicPr>
        <p:blipFill>
          <a:blip r:embed="rId2" cstate="print"/>
          <a:srcRect/>
          <a:stretch>
            <a:fillRect/>
          </a:stretch>
        </p:blipFill>
        <p:spPr bwMode="auto">
          <a:xfrm>
            <a:off x="2483768" y="1484784"/>
            <a:ext cx="3902369" cy="345638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sp>
        <p:nvSpPr>
          <p:cNvPr id="1026" name="AutoShape 2" descr="https://dl-web.dropbox.com/get/Fare/In%20lavorazione/night-lights-space_1.jpg?_subject_uid=13074536&amp;w=AAC_IxmxgtE3Rr_T2S3MPYelaDSitzeW1j2MI7Oxcg0jJ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https://dl-web.dropbox.com/get/Fare/In%20lavorazione/night-lights-space_1.jpg?_subject_uid=13074536&amp;w=AAC_IxmxgtE3Rr_T2S3MPYelaDSitzeW1j2MI7Oxcg0jJ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0" name="AutoShape 6" descr="https://dl-web.dropbox.com/get/Fare/In%20lavorazione/night-lights-space_1.jpg?_subject_uid=13074536&amp;w=AAC_IxmxgtE3Rr_T2S3MPYelaDSitzeW1j2MI7Oxcg0jJ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31" name="Picture 7" descr="C:\Users\Marco\Desktop\night-lights-space_1.jpg"/>
          <p:cNvPicPr>
            <a:picLocks noChangeAspect="1" noChangeArrowheads="1"/>
          </p:cNvPicPr>
          <p:nvPr/>
        </p:nvPicPr>
        <p:blipFill>
          <a:blip r:embed="rId2" cstate="print"/>
          <a:srcRect/>
          <a:stretch>
            <a:fillRect/>
          </a:stretch>
        </p:blipFill>
        <p:spPr bwMode="auto">
          <a:xfrm>
            <a:off x="0" y="-647701"/>
            <a:ext cx="11782426" cy="7505701"/>
          </a:xfrm>
          <a:prstGeom prst="rect">
            <a:avLst/>
          </a:prstGeom>
          <a:noFill/>
        </p:spPr>
      </p:pic>
    </p:spTree>
    <p:extLst>
      <p:ext uri="{BB962C8B-B14F-4D97-AF65-F5344CB8AC3E}">
        <p14:creationId xmlns:p14="http://schemas.microsoft.com/office/powerpoint/2010/main" val="30507577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grpSp>
        <p:nvGrpSpPr>
          <p:cNvPr id="16" name="Gruppo 15"/>
          <p:cNvGrpSpPr/>
          <p:nvPr/>
        </p:nvGrpSpPr>
        <p:grpSpPr>
          <a:xfrm>
            <a:off x="179512" y="0"/>
            <a:ext cx="6619875" cy="6905625"/>
            <a:chOff x="179512" y="0"/>
            <a:chExt cx="6619875" cy="6905625"/>
          </a:xfrm>
        </p:grpSpPr>
        <p:pic>
          <p:nvPicPr>
            <p:cNvPr id="11265" name="Picture 1"/>
            <p:cNvPicPr>
              <a:picLocks noChangeAspect="1" noChangeArrowheads="1"/>
            </p:cNvPicPr>
            <p:nvPr/>
          </p:nvPicPr>
          <p:blipFill>
            <a:blip r:embed="rId2" cstate="print"/>
            <a:srcRect/>
            <a:stretch>
              <a:fillRect/>
            </a:stretch>
          </p:blipFill>
          <p:spPr bwMode="auto">
            <a:xfrm>
              <a:off x="179512" y="0"/>
              <a:ext cx="6619875" cy="6905625"/>
            </a:xfrm>
            <a:prstGeom prst="rect">
              <a:avLst/>
            </a:prstGeom>
            <a:noFill/>
            <a:ln w="9525">
              <a:noFill/>
              <a:miter lim="800000"/>
              <a:headEnd/>
              <a:tailEnd/>
            </a:ln>
          </p:spPr>
        </p:pic>
        <p:cxnSp>
          <p:nvCxnSpPr>
            <p:cNvPr id="7" name="Connettore 2 6"/>
            <p:cNvCxnSpPr/>
            <p:nvPr/>
          </p:nvCxnSpPr>
          <p:spPr>
            <a:xfrm flipH="1">
              <a:off x="2987824" y="2204864"/>
              <a:ext cx="1728192" cy="504056"/>
            </a:xfrm>
            <a:prstGeom prst="straightConnector1">
              <a:avLst/>
            </a:prstGeom>
            <a:ln w="7620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grpSp>
      <p:pic>
        <p:nvPicPr>
          <p:cNvPr id="2050" name="Picture 2" descr="http://media.06blog.it/P/Par/ParcodellaMusicafilarialberiguidoreni2000querciealpalazzet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2962" y="476672"/>
            <a:ext cx="4331038"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7894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5" name="Rettangolo 4"/>
          <p:cNvSpPr/>
          <p:nvPr/>
        </p:nvSpPr>
        <p:spPr>
          <a:xfrm>
            <a:off x="2286000" y="3105835"/>
            <a:ext cx="4572000" cy="646331"/>
          </a:xfrm>
          <a:prstGeom prst="rect">
            <a:avLst/>
          </a:prstGeom>
        </p:spPr>
        <p:txBody>
          <a:bodyPr>
            <a:spAutoFit/>
          </a:bodyPr>
          <a:lstStyle/>
          <a:p>
            <a:r>
              <a:rPr lang="it-IT" dirty="0" smtClean="0"/>
              <a:t>http://www.comitatinopup.it/files/MAPPA_PRG_II.png</a:t>
            </a:r>
            <a:endParaRPr lang="it-IT" dirty="0"/>
          </a:p>
        </p:txBody>
      </p:sp>
      <p:pic>
        <p:nvPicPr>
          <p:cNvPr id="3082" name="Picture 10" descr="http://www.comitatinopup.it/files/MAPPA_PRG_I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761" y="260648"/>
            <a:ext cx="3476625"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7435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4098" name="Picture 2" descr="http://carteinregola.files.wordpress.com/2014/01/locandina-partecipazio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260648"/>
            <a:ext cx="550545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5178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0"/>
            <a:ext cx="5486400" cy="775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89340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sp>
        <p:nvSpPr>
          <p:cNvPr id="4" name="Rettangolo 3"/>
          <p:cNvSpPr/>
          <p:nvPr/>
        </p:nvSpPr>
        <p:spPr>
          <a:xfrm>
            <a:off x="2286000" y="2967335"/>
            <a:ext cx="4572000" cy="923330"/>
          </a:xfrm>
          <a:prstGeom prst="rect">
            <a:avLst/>
          </a:prstGeom>
        </p:spPr>
        <p:txBody>
          <a:bodyPr>
            <a:spAutoFit/>
          </a:bodyPr>
          <a:lstStyle/>
          <a:p>
            <a:r>
              <a:rPr lang="it-IT" dirty="0" smtClean="0"/>
              <a:t>http://www.romasparita.eu/foto-roma-sparita/files/2013/08/romasparita_sds2034.jpg</a:t>
            </a:r>
            <a:endParaRPr lang="it-IT" dirty="0"/>
          </a:p>
        </p:txBody>
      </p:sp>
      <p:pic>
        <p:nvPicPr>
          <p:cNvPr id="1026" name="Picture 2" descr="http://www.romasparita.eu/foto-roma-sparita/files/2013/08/romasparita_sds20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052512"/>
            <a:ext cx="6858000" cy="47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10732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Picture 6" descr="http://www.metrocspa.it/images/tracciato-a-base-di-gar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3330000"/>
            <a:ext cx="5839727" cy="3528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media.06blog.it/i/il-/il-ponte-della-musica-di-roma/Pontedellamusica001copia.jpg">
            <a:hlinkClick r:id="rId3"/>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619672" y="0"/>
            <a:ext cx="5581650" cy="380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36020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6146" name="Picture 2" descr="http://upload.wikimedia.org/wikipedia/it/e/ef/2012-02-17_Ponte_della_Musica_lato_Flamini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136525"/>
            <a:ext cx="9608997" cy="72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01781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17336"/>
            <a:ext cx="9974310" cy="54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94884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76" y="548679"/>
            <a:ext cx="9128224" cy="5949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009575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5" name="Picture 2" descr="https://encrypted-tbn1.gstatic.com/images?q=tbn:ANd9GcTK13hlcuTdO9H1O3MM1GctO-yQ07De-71PXJ2bMHoZMSovg9Ib"/>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5" y="3212976"/>
            <a:ext cx="3024336" cy="22653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farm8.staticflickr.com/7046/6949176247_32a117f05d_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5447" y="188640"/>
            <a:ext cx="3238778" cy="2160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 3 età della </a:t>
            </a:r>
            <a:r>
              <a:rPr lang="it-IT" dirty="0" smtClean="0">
                <a:solidFill>
                  <a:schemeClr val="accent6">
                    <a:lumMod val="75000"/>
                  </a:schemeClr>
                </a:solidFill>
              </a:rPr>
              <a:t>Agenda Urbana</a:t>
            </a:r>
            <a:endParaRPr lang="it-IT" dirty="0">
              <a:solidFill>
                <a:schemeClr val="accent6">
                  <a:lumMod val="75000"/>
                </a:schemeClr>
              </a:solidFill>
            </a:endParaRPr>
          </a:p>
        </p:txBody>
      </p:sp>
      <p:sp>
        <p:nvSpPr>
          <p:cNvPr id="3" name="Segnaposto contenuto 2"/>
          <p:cNvSpPr>
            <a:spLocks noGrp="1"/>
          </p:cNvSpPr>
          <p:nvPr>
            <p:ph idx="1"/>
          </p:nvPr>
        </p:nvSpPr>
        <p:spPr/>
        <p:txBody>
          <a:bodyPr>
            <a:normAutofit fontScale="85000" lnSpcReduction="10000"/>
          </a:bodyPr>
          <a:lstStyle/>
          <a:p>
            <a:r>
              <a:rPr lang="it-IT" b="1" dirty="0" smtClean="0">
                <a:solidFill>
                  <a:schemeClr val="accent6">
                    <a:lumMod val="75000"/>
                  </a:schemeClr>
                </a:solidFill>
              </a:rPr>
              <a:t>1976</a:t>
            </a:r>
            <a:r>
              <a:rPr lang="it-IT" dirty="0" smtClean="0"/>
              <a:t>: Habitat I, Vancouver, </a:t>
            </a:r>
            <a:r>
              <a:rPr lang="en-US" dirty="0" smtClean="0"/>
              <a:t>to recognize the magnitude and consequences of rapid urbanization.</a:t>
            </a:r>
          </a:p>
          <a:p>
            <a:endParaRPr lang="it-IT" dirty="0" smtClean="0"/>
          </a:p>
          <a:p>
            <a:r>
              <a:rPr lang="it-IT" b="1" dirty="0" smtClean="0">
                <a:solidFill>
                  <a:schemeClr val="accent6">
                    <a:lumMod val="75000"/>
                  </a:schemeClr>
                </a:solidFill>
              </a:rPr>
              <a:t>1996</a:t>
            </a:r>
            <a:r>
              <a:rPr lang="it-IT" dirty="0" smtClean="0"/>
              <a:t>: Habitat II, Istanbul: </a:t>
            </a:r>
            <a:r>
              <a:rPr lang="en-US" dirty="0" smtClean="0"/>
              <a:t>1) to ensure adequate shelter for all and 2) to guarantee sound development of human settlements in an urbanizing world.</a:t>
            </a:r>
            <a:endParaRPr lang="it-IT" dirty="0" smtClean="0"/>
          </a:p>
          <a:p>
            <a:endParaRPr lang="it-IT" dirty="0" smtClean="0"/>
          </a:p>
          <a:p>
            <a:r>
              <a:rPr lang="it-IT" b="1" dirty="0" smtClean="0">
                <a:solidFill>
                  <a:schemeClr val="accent6">
                    <a:lumMod val="75000"/>
                  </a:schemeClr>
                </a:solidFill>
              </a:rPr>
              <a:t>2016</a:t>
            </a:r>
            <a:r>
              <a:rPr lang="it-IT" dirty="0" smtClean="0"/>
              <a:t>: Habitat III</a:t>
            </a:r>
            <a:r>
              <a:rPr lang="it-IT" smtClean="0"/>
              <a:t>, ?, </a:t>
            </a:r>
            <a:r>
              <a:rPr lang="en-US" smtClean="0"/>
              <a:t>to </a:t>
            </a:r>
            <a:r>
              <a:rPr lang="en-US" dirty="0" smtClean="0"/>
              <a:t>generate a ‘New Urban Agenda’ for the 21</a:t>
            </a:r>
            <a:r>
              <a:rPr lang="en-US" baseline="30000" dirty="0" smtClean="0"/>
              <a:t>st</a:t>
            </a:r>
            <a:r>
              <a:rPr lang="en-US" dirty="0" smtClean="0"/>
              <a:t> Century which recognizes the ever-changing dynamics of human civilization.</a:t>
            </a:r>
            <a:endParaRPr lang="it-IT" dirty="0" smtClean="0"/>
          </a:p>
          <a:p>
            <a:endParaRPr lang="it-IT" dirty="0" smtClean="0"/>
          </a:p>
          <a:p>
            <a:endParaRPr lang="it-IT" dirty="0"/>
          </a:p>
        </p:txBody>
      </p:sp>
    </p:spTree>
    <p:extLst>
      <p:ext uri="{BB962C8B-B14F-4D97-AF65-F5344CB8AC3E}">
        <p14:creationId xmlns:p14="http://schemas.microsoft.com/office/powerpoint/2010/main" val="176529309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Picture 1"/>
          <p:cNvPicPr>
            <a:picLocks noChangeAspect="1" noChangeArrowheads="1"/>
          </p:cNvPicPr>
          <p:nvPr/>
        </p:nvPicPr>
        <p:blipFill>
          <a:blip r:embed="rId2" cstate="print"/>
          <a:srcRect/>
          <a:stretch>
            <a:fillRect/>
          </a:stretch>
        </p:blipFill>
        <p:spPr bwMode="auto">
          <a:xfrm>
            <a:off x="-252536" y="-47625"/>
            <a:ext cx="6619875" cy="6905625"/>
          </a:xfrm>
          <a:prstGeom prst="rect">
            <a:avLst/>
          </a:prstGeom>
          <a:noFill/>
          <a:ln w="9525">
            <a:noFill/>
            <a:miter lim="800000"/>
            <a:headEnd/>
            <a:tailEnd/>
          </a:ln>
        </p:spPr>
      </p:pic>
      <p:cxnSp>
        <p:nvCxnSpPr>
          <p:cNvPr id="6" name="Connettore 2 5"/>
          <p:cNvCxnSpPr/>
          <p:nvPr/>
        </p:nvCxnSpPr>
        <p:spPr>
          <a:xfrm flipH="1">
            <a:off x="2843808" y="3429000"/>
            <a:ext cx="2232248" cy="720080"/>
          </a:xfrm>
          <a:prstGeom prst="straightConnector1">
            <a:avLst/>
          </a:prstGeom>
          <a:ln w="7620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7" name="Picture 12" descr="http://www.edilportale.com/Upload/h_15104_01.jpg">
            <a:hlinkClick r:id="rId3"/>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900079"/>
            <a:ext cx="5112568" cy="36810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50" name="Picture 2" descr="Apre il Ponte della Scienza, a piedi o in bici tra Ostiense e Marconi"/>
          <p:cNvPicPr>
            <a:picLocks noChangeAspect="1" noChangeArrowheads="1"/>
          </p:cNvPicPr>
          <p:nvPr/>
        </p:nvPicPr>
        <p:blipFill>
          <a:blip r:embed="rId2" cstate="print"/>
          <a:srcRect/>
          <a:stretch>
            <a:fillRect/>
          </a:stretch>
        </p:blipFill>
        <p:spPr bwMode="auto">
          <a:xfrm>
            <a:off x="0" y="0"/>
            <a:ext cx="9420225" cy="6286501"/>
          </a:xfrm>
          <a:prstGeom prst="rect">
            <a:avLst/>
          </a:prstGeom>
          <a:noFill/>
        </p:spPr>
      </p:pic>
    </p:spTree>
    <p:extLst>
      <p:ext uri="{BB962C8B-B14F-4D97-AF65-F5344CB8AC3E}">
        <p14:creationId xmlns:p14="http://schemas.microsoft.com/office/powerpoint/2010/main" val="351555386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567" y="378000"/>
            <a:ext cx="9120813" cy="64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27820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b="1" dirty="0" smtClean="0">
                <a:solidFill>
                  <a:schemeClr val="accent6">
                    <a:lumMod val="75000"/>
                  </a:schemeClr>
                </a:solidFill>
              </a:rPr>
              <a:t>Fuga da New </a:t>
            </a:r>
            <a:r>
              <a:rPr lang="it-IT" b="1" dirty="0" err="1" smtClean="0">
                <a:solidFill>
                  <a:schemeClr val="accent6">
                    <a:lumMod val="75000"/>
                  </a:schemeClr>
                </a:solidFill>
              </a:rPr>
              <a:t>York</a:t>
            </a:r>
          </a:p>
        </p:txBody>
      </p:sp>
      <p:sp>
        <p:nvSpPr>
          <p:cNvPr id="3" name="Segnaposto contenuto 2"/>
          <p:cNvSpPr>
            <a:spLocks noGrp="1"/>
          </p:cNvSpPr>
          <p:nvPr>
            <p:ph idx="1"/>
          </p:nvPr>
        </p:nvSpPr>
        <p:spPr/>
        <p:txBody>
          <a:bodyPr/>
          <a:lstStyle/>
          <a:p>
            <a:endParaRPr lang="it-IT"/>
          </a:p>
        </p:txBody>
      </p:sp>
      <p:pic>
        <p:nvPicPr>
          <p:cNvPr id="14340" name="Picture 4" descr="https://georgespigot.files.wordpress.com/2010/03/escape-from-new-york-wp.jpg"/>
          <p:cNvPicPr>
            <a:picLocks noChangeAspect="1" noChangeArrowheads="1"/>
          </p:cNvPicPr>
          <p:nvPr/>
        </p:nvPicPr>
        <p:blipFill>
          <a:blip r:embed="rId2" cstate="print"/>
          <a:srcRect/>
          <a:stretch>
            <a:fillRect/>
          </a:stretch>
        </p:blipFill>
        <p:spPr bwMode="auto">
          <a:xfrm>
            <a:off x="467544" y="1484784"/>
            <a:ext cx="8280000" cy="5175000"/>
          </a:xfrm>
          <a:prstGeom prst="rect">
            <a:avLst/>
          </a:prstGeom>
          <a:noFill/>
        </p:spPr>
      </p:pic>
    </p:spTree>
    <p:extLst>
      <p:ext uri="{BB962C8B-B14F-4D97-AF65-F5344CB8AC3E}">
        <p14:creationId xmlns:p14="http://schemas.microsoft.com/office/powerpoint/2010/main" val="24335009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en-US" b="1" dirty="0" smtClean="0">
                <a:solidFill>
                  <a:schemeClr val="accent6">
                    <a:lumMod val="75000"/>
                  </a:schemeClr>
                </a:solidFill>
              </a:rPr>
              <a:t>The Truman Show </a:t>
            </a:r>
            <a:endParaRPr lang="it-IT" b="1" dirty="0">
              <a:solidFill>
                <a:schemeClr val="accent6">
                  <a:lumMod val="75000"/>
                </a:schemeClr>
              </a:solidFill>
            </a:endParaRPr>
          </a:p>
        </p:txBody>
      </p:sp>
      <p:sp>
        <p:nvSpPr>
          <p:cNvPr id="3" name="Segnaposto contenuto 2"/>
          <p:cNvSpPr>
            <a:spLocks noGrp="1"/>
          </p:cNvSpPr>
          <p:nvPr>
            <p:ph idx="1"/>
          </p:nvPr>
        </p:nvSpPr>
        <p:spPr/>
        <p:txBody>
          <a:bodyPr/>
          <a:lstStyle/>
          <a:p>
            <a:endParaRPr lang="it-IT" dirty="0"/>
          </a:p>
        </p:txBody>
      </p:sp>
      <p:pic>
        <p:nvPicPr>
          <p:cNvPr id="2050" name="Picture 2" descr="http://4.bp.blogspot.com/-QF7pG_1GJf8/URkz68m_LHI/AAAAAAAAA2I/2uxrbX5_9K0/s1600/the_truman_show_2.png"/>
          <p:cNvPicPr>
            <a:picLocks noChangeAspect="1" noChangeArrowheads="1"/>
          </p:cNvPicPr>
          <p:nvPr/>
        </p:nvPicPr>
        <p:blipFill>
          <a:blip r:embed="rId2" cstate="print"/>
          <a:srcRect/>
          <a:stretch>
            <a:fillRect/>
          </a:stretch>
        </p:blipFill>
        <p:spPr bwMode="auto">
          <a:xfrm>
            <a:off x="395536" y="1484784"/>
            <a:ext cx="8280000" cy="4657500"/>
          </a:xfrm>
          <a:prstGeom prst="rect">
            <a:avLst/>
          </a:prstGeom>
          <a:noFill/>
        </p:spPr>
      </p:pic>
    </p:spTree>
    <p:extLst>
      <p:ext uri="{BB962C8B-B14F-4D97-AF65-F5344CB8AC3E}">
        <p14:creationId xmlns:p14="http://schemas.microsoft.com/office/powerpoint/2010/main" val="108711285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content8.flixster.com/rtmovie/92/25/92250_gal.jpg"/>
          <p:cNvPicPr>
            <a:picLocks noChangeAspect="1" noChangeArrowheads="1"/>
          </p:cNvPicPr>
          <p:nvPr/>
        </p:nvPicPr>
        <p:blipFill>
          <a:blip r:embed="rId2" cstate="print"/>
          <a:srcRect/>
          <a:stretch>
            <a:fillRect/>
          </a:stretch>
        </p:blipFill>
        <p:spPr bwMode="auto">
          <a:xfrm>
            <a:off x="1619672" y="1124744"/>
            <a:ext cx="5715000" cy="4019550"/>
          </a:xfrm>
          <a:prstGeom prst="rect">
            <a:avLst/>
          </a:prstGeom>
          <a:noFill/>
        </p:spPr>
      </p:pic>
      <p:sp>
        <p:nvSpPr>
          <p:cNvPr id="5" name="Rettangolo 4"/>
          <p:cNvSpPr/>
          <p:nvPr/>
        </p:nvSpPr>
        <p:spPr>
          <a:xfrm>
            <a:off x="395536" y="260648"/>
            <a:ext cx="8280920" cy="769441"/>
          </a:xfrm>
          <a:prstGeom prst="rect">
            <a:avLst/>
          </a:prstGeom>
        </p:spPr>
        <p:txBody>
          <a:bodyPr wrap="square">
            <a:spAutoFit/>
          </a:bodyPr>
          <a:lstStyle/>
          <a:p>
            <a:pPr algn="ctr"/>
            <a:r>
              <a:rPr lang="it-IT" sz="4400" b="1" dirty="0" err="1" smtClean="0">
                <a:solidFill>
                  <a:schemeClr val="accent6">
                    <a:lumMod val="75000"/>
                  </a:schemeClr>
                </a:solidFill>
                <a:latin typeface="+mj-lt"/>
                <a:ea typeface="+mj-ea"/>
                <a:cs typeface="+mj-cs"/>
              </a:rPr>
              <a:t>Cosmopolis</a:t>
            </a:r>
            <a:endParaRPr lang="it-IT" sz="4400" b="1" dirty="0">
              <a:solidFill>
                <a:schemeClr val="accent6">
                  <a:lumMod val="75000"/>
                </a:schemeClr>
              </a:solidFill>
              <a:latin typeface="+mj-lt"/>
              <a:ea typeface="+mj-ea"/>
              <a:cs typeface="+mj-cs"/>
            </a:endParaRPr>
          </a:p>
        </p:txBody>
      </p:sp>
      <p:pic>
        <p:nvPicPr>
          <p:cNvPr id="6" name="Picture 2" descr="http://i.imgur.com/Al3YU.png"/>
          <p:cNvPicPr>
            <a:picLocks noChangeAspect="1" noChangeArrowheads="1"/>
          </p:cNvPicPr>
          <p:nvPr/>
        </p:nvPicPr>
        <p:blipFill>
          <a:blip r:embed="rId3" cstate="print"/>
          <a:srcRect/>
          <a:stretch>
            <a:fillRect/>
          </a:stretch>
        </p:blipFill>
        <p:spPr bwMode="auto">
          <a:xfrm>
            <a:off x="395536" y="1052736"/>
            <a:ext cx="8280000" cy="5458010"/>
          </a:xfrm>
          <a:prstGeom prst="rect">
            <a:avLst/>
          </a:prstGeom>
          <a:noFill/>
        </p:spPr>
      </p:pic>
    </p:spTree>
    <p:extLst>
      <p:ext uri="{BB962C8B-B14F-4D97-AF65-F5344CB8AC3E}">
        <p14:creationId xmlns:p14="http://schemas.microsoft.com/office/powerpoint/2010/main" val="256949225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olo 1"/>
          <p:cNvSpPr>
            <a:spLocks noGrp="1"/>
          </p:cNvSpPr>
          <p:nvPr>
            <p:ph type="title"/>
          </p:nvPr>
        </p:nvSpPr>
        <p:spPr/>
        <p:txBody>
          <a:bodyPr/>
          <a:lstStyle/>
          <a:p>
            <a:endParaRPr lang="it-IT">
              <a:latin typeface="Times New Roman" charset="0"/>
            </a:endParaRPr>
          </a:p>
        </p:txBody>
      </p:sp>
      <p:sp>
        <p:nvSpPr>
          <p:cNvPr id="54275" name="Segnaposto contenuto 2"/>
          <p:cNvSpPr>
            <a:spLocks noGrp="1"/>
          </p:cNvSpPr>
          <p:nvPr>
            <p:ph idx="1"/>
          </p:nvPr>
        </p:nvSpPr>
        <p:spPr/>
        <p:txBody>
          <a:bodyPr/>
          <a:lstStyle/>
          <a:p>
            <a:pPr>
              <a:buFontTx/>
              <a:buNone/>
            </a:pPr>
            <a:r>
              <a:rPr lang="it-IT" sz="1800">
                <a:latin typeface="Calibri" charset="0"/>
              </a:rPr>
              <a:t>Mappa aggiornata </a:t>
            </a:r>
          </a:p>
          <a:p>
            <a:pPr>
              <a:buFontTx/>
              <a:buNone/>
            </a:pPr>
            <a:r>
              <a:rPr lang="it-IT" sz="1800">
                <a:latin typeface="Calibri" charset="0"/>
              </a:rPr>
              <a:t>dei sistemi metropolitani </a:t>
            </a:r>
          </a:p>
          <a:p>
            <a:pPr>
              <a:buFontTx/>
              <a:buNone/>
            </a:pPr>
            <a:r>
              <a:rPr lang="it-IT" sz="1800">
                <a:latin typeface="Calibri" charset="0"/>
              </a:rPr>
              <a:t>e urbani in Italia </a:t>
            </a:r>
          </a:p>
          <a:p>
            <a:pPr>
              <a:buFontTx/>
              <a:buNone/>
            </a:pPr>
            <a:r>
              <a:rPr lang="it-IT" sz="1800">
                <a:latin typeface="Calibri" charset="0"/>
              </a:rPr>
              <a:t>(elaborazioni Cresme </a:t>
            </a:r>
          </a:p>
          <a:p>
            <a:pPr>
              <a:buFontTx/>
              <a:buNone/>
            </a:pPr>
            <a:r>
              <a:rPr lang="it-IT" sz="1800">
                <a:latin typeface="Calibri" charset="0"/>
              </a:rPr>
              <a:t>su dati ISTAT, 2007)</a:t>
            </a:r>
          </a:p>
        </p:txBody>
      </p:sp>
      <p:pic>
        <p:nvPicPr>
          <p:cNvPr id="54276" name="Picture 2" descr="http://www.cittasostenibili.it/html/Scheda%2016/Immagine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450" y="0"/>
            <a:ext cx="5543550" cy="686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2955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Vertical Title 1"/>
          <p:cNvSpPr>
            <a:spLocks noGrp="1"/>
          </p:cNvSpPr>
          <p:nvPr>
            <p:ph type="title" orient="vert"/>
          </p:nvPr>
        </p:nvSpPr>
        <p:spPr>
          <a:xfrm>
            <a:off x="7695248" y="472917"/>
            <a:ext cx="968693" cy="5922168"/>
          </a:xfrm>
        </p:spPr>
        <p:txBody>
          <a:bodyPr/>
          <a:lstStyle/>
          <a:p>
            <a:pPr eaLnBrk="1" hangingPunct="1"/>
            <a:endParaRPr lang="it-IT">
              <a:latin typeface="Times New Roman" charset="0"/>
            </a:endParaRPr>
          </a:p>
        </p:txBody>
      </p:sp>
      <p:sp>
        <p:nvSpPr>
          <p:cNvPr id="22531" name="Vertical Text Placeholder 2"/>
          <p:cNvSpPr>
            <a:spLocks noGrp="1"/>
          </p:cNvSpPr>
          <p:nvPr>
            <p:ph type="body" orient="vert" idx="1"/>
          </p:nvPr>
        </p:nvSpPr>
        <p:spPr>
          <a:xfrm rot="16200000">
            <a:off x="3133963" y="2179559"/>
            <a:ext cx="5922168" cy="2508885"/>
          </a:xfrm>
        </p:spPr>
        <p:txBody>
          <a:bodyPr/>
          <a:lstStyle/>
          <a:p>
            <a:pPr eaLnBrk="1" hangingPunct="1">
              <a:buFont typeface="Wingdings" charset="0"/>
              <a:buChar char=""/>
            </a:pPr>
            <a:r>
              <a:rPr lang="it-IT" sz="2800">
                <a:solidFill>
                  <a:srgbClr val="000000"/>
                </a:solidFill>
                <a:latin typeface="Georgia" charset="0"/>
                <a:ea typeface="MS PGothic" charset="0"/>
                <a:cs typeface="MS PGothic" charset="0"/>
              </a:rPr>
              <a:t>Un’Italia ancora industriale, certo molto mista</a:t>
            </a:r>
          </a:p>
        </p:txBody>
      </p:sp>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40605" cy="684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82868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olo verticale 1"/>
          <p:cNvSpPr>
            <a:spLocks noGrp="1"/>
          </p:cNvSpPr>
          <p:nvPr>
            <p:ph type="title" orient="vert"/>
          </p:nvPr>
        </p:nvSpPr>
        <p:spPr>
          <a:xfrm>
            <a:off x="7695248" y="472917"/>
            <a:ext cx="968693" cy="5922168"/>
          </a:xfrm>
        </p:spPr>
        <p:txBody>
          <a:bodyPr/>
          <a:lstStyle/>
          <a:p>
            <a:pPr eaLnBrk="1" hangingPunct="1"/>
            <a:endParaRPr lang="it-IT">
              <a:latin typeface="Times New Roman" charset="0"/>
            </a:endParaRPr>
          </a:p>
        </p:txBody>
      </p:sp>
      <p:pic>
        <p:nvPicPr>
          <p:cNvPr id="56323" name="Picture 4" descr="specializzazione_metropolit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4" y="0"/>
            <a:ext cx="4837748" cy="684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tical Text Placeholder 2"/>
          <p:cNvSpPr>
            <a:spLocks noGrp="1"/>
          </p:cNvSpPr>
          <p:nvPr>
            <p:ph type="body" orient="vert" idx="1"/>
          </p:nvPr>
        </p:nvSpPr>
        <p:spPr>
          <a:xfrm rot="16200000">
            <a:off x="3306843" y="2006680"/>
            <a:ext cx="5922168" cy="2854643"/>
          </a:xfrm>
        </p:spPr>
        <p:txBody>
          <a:bodyPr/>
          <a:lstStyle/>
          <a:p>
            <a:pPr eaLnBrk="1" hangingPunct="1">
              <a:buFont typeface="Wingdings" pitchFamily="-48" charset="2"/>
              <a:buChar char=""/>
              <a:defRPr/>
            </a:pPr>
            <a:r>
              <a:rPr lang="it-IT" sz="2800" dirty="0">
                <a:solidFill>
                  <a:schemeClr val="accent4"/>
                </a:solidFill>
                <a:latin typeface="Georgia" pitchFamily="18" charset="0"/>
                <a:ea typeface="ＭＳ Ｐゴシック" pitchFamily="-48" charset="-128"/>
              </a:rPr>
              <a:t>Tendenze di crescita edilizia molto differenziate</a:t>
            </a:r>
          </a:p>
        </p:txBody>
      </p:sp>
    </p:spTree>
    <p:extLst>
      <p:ext uri="{BB962C8B-B14F-4D97-AF65-F5344CB8AC3E}">
        <p14:creationId xmlns:p14="http://schemas.microsoft.com/office/powerpoint/2010/main" val="33233027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780</Words>
  <Application>Microsoft Macintosh PowerPoint</Application>
  <PresentationFormat>Presentazione su schermo (4:3)</PresentationFormat>
  <Paragraphs>77</Paragraphs>
  <Slides>32</Slides>
  <Notes>0</Notes>
  <HiddenSlides>0</HiddenSlides>
  <MMClips>0</MMClips>
  <ScaleCrop>false</ScaleCrop>
  <HeadingPairs>
    <vt:vector size="4" baseType="variant">
      <vt:variant>
        <vt:lpstr>Tema</vt:lpstr>
      </vt:variant>
      <vt:variant>
        <vt:i4>1</vt:i4>
      </vt:variant>
      <vt:variant>
        <vt:lpstr>Titoli diapositive</vt:lpstr>
      </vt:variant>
      <vt:variant>
        <vt:i4>32</vt:i4>
      </vt:variant>
    </vt:vector>
  </HeadingPairs>
  <TitlesOfParts>
    <vt:vector size="33" baseType="lpstr">
      <vt:lpstr>Tema di Office</vt:lpstr>
      <vt:lpstr>Una nuova geografia planetaria e l’eccezione europea</vt:lpstr>
      <vt:lpstr>Presentazione di PowerPoint</vt:lpstr>
      <vt:lpstr>Le 3 età della Agenda Urbana</vt:lpstr>
      <vt:lpstr>Fuga da New York</vt:lpstr>
      <vt:lpstr>The Truman Show </vt:lpstr>
      <vt:lpstr>Presentazione di PowerPoint</vt:lpstr>
      <vt:lpstr>Presentazione di PowerPoint</vt:lpstr>
      <vt:lpstr>Presentazione di PowerPoint</vt:lpstr>
      <vt:lpstr>Presentazione di PowerPoint</vt:lpstr>
      <vt:lpstr>Ulteriore avvertenza</vt:lpstr>
      <vt:lpstr>Smart, ma non troppo. </vt:lpstr>
      <vt:lpstr>La scena urbana creativa. </vt:lpstr>
      <vt:lpstr>Flussi dall’Italia  </vt:lpstr>
      <vt:lpstr>Italiani trasferiti all’estero</vt:lpstr>
      <vt:lpstr>Presentazione di PowerPoint</vt:lpstr>
      <vt:lpstr>Presentazione di PowerPoint</vt:lpstr>
      <vt:lpstr>Variazioni tra 2002 e 2013</vt:lpstr>
      <vt:lpstr>Cervelli in fuga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Marco</dc:creator>
  <cp:lastModifiedBy>Work</cp:lastModifiedBy>
  <cp:revision>13</cp:revision>
  <dcterms:created xsi:type="dcterms:W3CDTF">2014-05-29T01:16:25Z</dcterms:created>
  <dcterms:modified xsi:type="dcterms:W3CDTF">2014-10-15T07:34:08Z</dcterms:modified>
</cp:coreProperties>
</file>